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18"/>
  </p:notesMasterIdLst>
  <p:sldIdLst>
    <p:sldId id="264" r:id="rId2"/>
    <p:sldId id="265" r:id="rId3"/>
    <p:sldId id="263" r:id="rId4"/>
    <p:sldId id="256" r:id="rId5"/>
    <p:sldId id="257" r:id="rId6"/>
    <p:sldId id="258" r:id="rId7"/>
    <p:sldId id="259" r:id="rId8"/>
    <p:sldId id="262" r:id="rId9"/>
    <p:sldId id="261" r:id="rId10"/>
    <p:sldId id="260" r:id="rId11"/>
    <p:sldId id="268" r:id="rId12"/>
    <p:sldId id="271" r:id="rId13"/>
    <p:sldId id="266" r:id="rId14"/>
    <p:sldId id="267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B889F-0900-42EE-AC8C-ED9058DC596C}" v="2" dt="2024-07-26T14:26:02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jeoma Nwafor" userId="95509b76a2b0804b" providerId="LiveId" clId="{02AB889F-0900-42EE-AC8C-ED9058DC596C}"/>
    <pc:docChg chg="modSld">
      <pc:chgData name="Ijeoma Nwafor" userId="95509b76a2b0804b" providerId="LiveId" clId="{02AB889F-0900-42EE-AC8C-ED9058DC596C}" dt="2024-07-26T14:27:02.654" v="145" actId="20577"/>
      <pc:docMkLst>
        <pc:docMk/>
      </pc:docMkLst>
      <pc:sldChg chg="modSp mod">
        <pc:chgData name="Ijeoma Nwafor" userId="95509b76a2b0804b" providerId="LiveId" clId="{02AB889F-0900-42EE-AC8C-ED9058DC596C}" dt="2024-07-26T14:27:02.654" v="145" actId="20577"/>
        <pc:sldMkLst>
          <pc:docMk/>
          <pc:sldMk cId="3031492653" sldId="266"/>
        </pc:sldMkLst>
        <pc:spChg chg="mod">
          <ac:chgData name="Ijeoma Nwafor" userId="95509b76a2b0804b" providerId="LiveId" clId="{02AB889F-0900-42EE-AC8C-ED9058DC596C}" dt="2024-07-26T14:26:16.003" v="50" actId="14100"/>
          <ac:spMkLst>
            <pc:docMk/>
            <pc:sldMk cId="3031492653" sldId="266"/>
            <ac:spMk id="2" creationId="{9E04B620-AC21-CF99-0429-A1EE91FF95C0}"/>
          </ac:spMkLst>
        </pc:spChg>
        <pc:spChg chg="mod">
          <ac:chgData name="Ijeoma Nwafor" userId="95509b76a2b0804b" providerId="LiveId" clId="{02AB889F-0900-42EE-AC8C-ED9058DC596C}" dt="2024-07-26T14:27:02.654" v="145" actId="20577"/>
          <ac:spMkLst>
            <pc:docMk/>
            <pc:sldMk cId="3031492653" sldId="266"/>
            <ac:spMk id="3" creationId="{B2C5F5AA-FEB7-835E-2DF8-A7AAFF6BB302}"/>
          </ac:spMkLst>
        </pc:spChg>
      </pc:sldChg>
      <pc:sldChg chg="modSp mod">
        <pc:chgData name="Ijeoma Nwafor" userId="95509b76a2b0804b" providerId="LiveId" clId="{02AB889F-0900-42EE-AC8C-ED9058DC596C}" dt="2024-07-26T14:24:50.132" v="0" actId="6549"/>
        <pc:sldMkLst>
          <pc:docMk/>
          <pc:sldMk cId="2634134186" sldId="270"/>
        </pc:sldMkLst>
        <pc:spChg chg="mod">
          <ac:chgData name="Ijeoma Nwafor" userId="95509b76a2b0804b" providerId="LiveId" clId="{02AB889F-0900-42EE-AC8C-ED9058DC596C}" dt="2024-07-26T14:24:50.132" v="0" actId="6549"/>
          <ac:spMkLst>
            <pc:docMk/>
            <pc:sldMk cId="2634134186" sldId="270"/>
            <ac:spMk id="3" creationId="{15C8FC67-5EC3-99E5-3C66-9EACCFD913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ABF4-C67D-4AE1-99F7-9CC761DC75D7}" type="datetimeFigureOut">
              <a:rPr lang="en-NG" smtClean="0"/>
              <a:t>26/07/2024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7859-2BEF-43E7-8704-82F861798625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7375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for a foundation&#10;&#10;Description automatically generated">
            <a:extLst>
              <a:ext uri="{FF2B5EF4-FFF2-40B4-BE49-F238E27FC236}">
                <a16:creationId xmlns:a16="http://schemas.microsoft.com/office/drawing/2014/main" id="{68DFA3ED-B233-B1D7-DB60-82C9F8B0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20" y="457048"/>
            <a:ext cx="8260080" cy="57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8FFB-322E-5647-7316-CDC5A0D0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(5 years, 3 goals, 1 target)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CA16-288F-8B55-A003-5954ED7C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One Target:</a:t>
            </a:r>
          </a:p>
          <a:p>
            <a:pPr marL="274320" lvl="1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Happiness shared. . . </a:t>
            </a:r>
          </a:p>
          <a:p>
            <a:pPr marL="274320" lvl="1" indent="0">
              <a:buNone/>
            </a:pPr>
            <a:r>
              <a:rPr lang="en-US" sz="4000" b="1" dirty="0"/>
              <a:t>3. Initiatives against Gender Based Violence – Imo state citizens</a:t>
            </a:r>
            <a:endParaRPr lang="en-NG" sz="4000" b="1" dirty="0"/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Media sensitization and awareness campaign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Workshops in collaboration with other entities (FIDA, </a:t>
            </a:r>
            <a:r>
              <a:rPr lang="en-US" sz="2600" dirty="0" err="1">
                <a:solidFill>
                  <a:schemeClr val="tx1"/>
                </a:solidFill>
              </a:rPr>
              <a:t>HiiL</a:t>
            </a:r>
            <a:r>
              <a:rPr lang="en-US" sz="2600" dirty="0">
                <a:solidFill>
                  <a:schemeClr val="tx1"/>
                </a:solidFill>
              </a:rPr>
              <a:t>, MDAs)</a:t>
            </a:r>
          </a:p>
          <a:p>
            <a:pPr marL="274320" lvl="1" indent="0">
              <a:buNone/>
            </a:pP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40B6-8763-4867-D7FE-AFA3DF2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ED4B-C808-2648-2D84-4D6A8123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93CB-FE82-A56C-1E80-906A3D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3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CA16-288F-8B55-A003-5954ED7C9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22960"/>
            <a:ext cx="9872871" cy="5273040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sz="2800" b="1" dirty="0"/>
              <a:t>Food Security – Imo citizens (pilot); South East (long term)</a:t>
            </a:r>
          </a:p>
          <a:p>
            <a:pPr marL="274320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Mode of Operation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Citizen enlightenment and awareness campaign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Emergency Distribution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Agricultural Education (workshops &amp; seminars)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Cultivation and small-scale farming initiatives</a:t>
            </a:r>
          </a:p>
          <a:p>
            <a:pPr lvl="3"/>
            <a:endParaRPr lang="en-US" sz="2400" b="1" dirty="0">
              <a:solidFill>
                <a:schemeClr val="tx1"/>
              </a:solidFill>
            </a:endParaRPr>
          </a:p>
          <a:p>
            <a:pPr lvl="3"/>
            <a:endParaRPr lang="en-US" sz="2400" b="1" dirty="0">
              <a:solidFill>
                <a:schemeClr val="tx1"/>
              </a:solidFill>
            </a:endParaRPr>
          </a:p>
          <a:p>
            <a:pPr marL="822960" lvl="3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Collaborations and partnerships:</a:t>
            </a:r>
          </a:p>
          <a:p>
            <a:pPr lvl="3"/>
            <a:r>
              <a:rPr lang="en-US" sz="2400" dirty="0" err="1">
                <a:solidFill>
                  <a:schemeClr val="tx1"/>
                </a:solidFill>
              </a:rPr>
              <a:t>Umudike</a:t>
            </a:r>
            <a:r>
              <a:rPr lang="en-US" sz="2400" dirty="0">
                <a:solidFill>
                  <a:schemeClr val="tx1"/>
                </a:solidFill>
              </a:rPr>
              <a:t> Federal College of Agricultural Sciences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Agric departments/faculties IMSU, FUTO and Poly </a:t>
            </a:r>
            <a:r>
              <a:rPr lang="en-US" sz="2400" dirty="0" err="1">
                <a:solidFill>
                  <a:schemeClr val="tx1"/>
                </a:solidFill>
              </a:rPr>
              <a:t>Nekede</a:t>
            </a:r>
            <a:endParaRPr lang="en-US" sz="2400" dirty="0">
              <a:solidFill>
                <a:schemeClr val="tx1"/>
              </a:solidFill>
            </a:endParaRP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World Food </a:t>
            </a:r>
            <a:r>
              <a:rPr lang="en-US" sz="2400" dirty="0" err="1">
                <a:solidFill>
                  <a:schemeClr val="tx1"/>
                </a:solidFill>
              </a:rPr>
              <a:t>Programme</a:t>
            </a:r>
            <a:endParaRPr lang="en-US" sz="2400" dirty="0">
              <a:solidFill>
                <a:schemeClr val="tx1"/>
              </a:solidFill>
            </a:endParaRP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International Fund for Agricultural Development (IFAD) </a:t>
            </a:r>
          </a:p>
          <a:p>
            <a:pPr marL="274320" lvl="1" indent="0">
              <a:buNone/>
            </a:pP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40B6-8763-4867-D7FE-AFA3DF2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ED4B-C808-2648-2D84-4D6A8123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93CB-FE82-A56C-1E80-906A3D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4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CA16-288F-8B55-A003-5954ED7C9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22960"/>
            <a:ext cx="9872871" cy="527304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800" b="1" dirty="0"/>
              <a:t>Food Security – Imo citizens (pilot); South East (long term)</a:t>
            </a:r>
          </a:p>
          <a:p>
            <a:pPr marL="274320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Possible Food Security Initiative Campaign names:</a:t>
            </a:r>
          </a:p>
          <a:p>
            <a:pPr marL="788670" lvl="1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Igbo </a:t>
            </a:r>
            <a:r>
              <a:rPr lang="en-US" sz="2800" dirty="0" err="1">
                <a:solidFill>
                  <a:schemeClr val="tx1"/>
                </a:solidFill>
              </a:rPr>
              <a:t>rie</a:t>
            </a:r>
            <a:r>
              <a:rPr lang="en-US" sz="2800" dirty="0">
                <a:solidFill>
                  <a:schemeClr val="tx1"/>
                </a:solidFill>
              </a:rPr>
              <a:t> Initiative</a:t>
            </a:r>
          </a:p>
          <a:p>
            <a:pPr marL="731520" lvl="1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Imo </a:t>
            </a:r>
            <a:r>
              <a:rPr lang="en-US" sz="2800" dirty="0" err="1">
                <a:solidFill>
                  <a:schemeClr val="tx1"/>
                </a:solidFill>
              </a:rPr>
              <a:t>rie</a:t>
            </a:r>
            <a:r>
              <a:rPr lang="en-US" sz="2800" dirty="0">
                <a:solidFill>
                  <a:schemeClr val="tx1"/>
                </a:solidFill>
              </a:rPr>
              <a:t> Initiative</a:t>
            </a:r>
          </a:p>
          <a:p>
            <a:pPr marL="731520" lvl="1" indent="-4572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Aguru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egbule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anyi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project</a:t>
            </a:r>
          </a:p>
          <a:p>
            <a:pPr marL="731520" lvl="1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Igbo feed yourselves initiative</a:t>
            </a:r>
          </a:p>
          <a:p>
            <a:pPr marL="731520" lvl="1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Ndi Imo feed yourselves initiative</a:t>
            </a:r>
          </a:p>
          <a:p>
            <a:pPr marL="731520" lvl="1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Feed yourself initiative</a:t>
            </a:r>
          </a:p>
          <a:p>
            <a:pPr marL="731520" lvl="1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40B6-8763-4867-D7FE-AFA3DF2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ED4B-C808-2648-2D84-4D6A8123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93CB-FE82-A56C-1E80-906A3D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3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B620-AC21-CF99-0429-A1EE91FF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609600"/>
            <a:ext cx="10607040" cy="1356360"/>
          </a:xfrm>
        </p:spPr>
        <p:txBody>
          <a:bodyPr/>
          <a:lstStyle/>
          <a:p>
            <a:r>
              <a:rPr lang="en-US" b="1" dirty="0"/>
              <a:t>Fundraising Target of N100m in 5 years</a:t>
            </a:r>
            <a:endParaRPr lang="en-N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F5AA-FEB7-835E-2DF8-A7AAFF6B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Local fundraisers</a:t>
            </a:r>
          </a:p>
          <a:p>
            <a:r>
              <a:rPr lang="en-US" dirty="0">
                <a:solidFill>
                  <a:schemeClr val="tx1"/>
                </a:solidFill>
              </a:rPr>
              <a:t>Branded items sales</a:t>
            </a:r>
          </a:p>
          <a:p>
            <a:r>
              <a:rPr lang="en-US" dirty="0">
                <a:solidFill>
                  <a:schemeClr val="tx1"/>
                </a:solidFill>
              </a:rPr>
              <a:t>National donors</a:t>
            </a:r>
          </a:p>
          <a:p>
            <a:r>
              <a:rPr lang="en-US" dirty="0">
                <a:solidFill>
                  <a:schemeClr val="tx1"/>
                </a:solidFill>
              </a:rPr>
              <a:t>Government donations</a:t>
            </a:r>
          </a:p>
          <a:p>
            <a:r>
              <a:rPr lang="en-US">
                <a:solidFill>
                  <a:schemeClr val="tx1"/>
                </a:solidFill>
              </a:rPr>
              <a:t>International donors</a:t>
            </a:r>
            <a:endParaRPr lang="en-NG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37A0-B6D1-DC11-1F39-C63A0161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444A-494E-DFEB-650F-FBA00CE5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F8B51-B7C8-5781-7415-62EF3060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9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99AE-DA0A-1087-090B-FAA2E523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Do List</a:t>
            </a:r>
            <a:endParaRPr lang="en-N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9737C-20A9-7A09-DCAD-8D50F1628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Hire a Coordinator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develop a workplan with timeline</a:t>
            </a:r>
          </a:p>
          <a:p>
            <a:r>
              <a:rPr lang="en-US" dirty="0">
                <a:solidFill>
                  <a:schemeClr val="tx1"/>
                </a:solidFill>
              </a:rPr>
              <a:t>Website should be up and running</a:t>
            </a:r>
          </a:p>
          <a:p>
            <a:r>
              <a:rPr lang="en-US" dirty="0">
                <a:solidFill>
                  <a:schemeClr val="tx1"/>
                </a:solidFill>
              </a:rPr>
              <a:t>Design the Southeast Food Security Initiative (SEFSI) –</a:t>
            </a:r>
            <a:r>
              <a:rPr lang="en-US" dirty="0" err="1">
                <a:solidFill>
                  <a:schemeClr val="tx1"/>
                </a:solidFill>
              </a:rPr>
              <a:t>Aguru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Egbule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Anyi</a:t>
            </a:r>
            <a:r>
              <a:rPr lang="en-US" dirty="0">
                <a:solidFill>
                  <a:schemeClr val="tx1"/>
                </a:solidFill>
              </a:rPr>
              <a:t> and proceed with the campaign or Imo State Food Security Initiative (ISFSI) – </a:t>
            </a:r>
            <a:r>
              <a:rPr lang="en-US" dirty="0" err="1">
                <a:solidFill>
                  <a:schemeClr val="tx1"/>
                </a:solidFill>
              </a:rPr>
              <a:t>Aguru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Egbule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Anyi</a:t>
            </a:r>
            <a:endParaRPr lang="en-US" dirty="0">
              <a:solidFill>
                <a:schemeClr val="tx1"/>
              </a:solidFill>
            </a:endParaRPr>
          </a:p>
          <a:p>
            <a:endParaRPr lang="en-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C8495-3D76-6E84-D1E6-BE19C9FC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A6853-84C5-E7B8-D18C-306AA699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F376-2859-538F-4EE0-C82F549B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9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CA05-AFD1-76A5-2770-E598A27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DEAL!?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FC67-5EC3-99E5-3C66-9EACCFD91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Promote the 3 causes</a:t>
            </a:r>
          </a:p>
          <a:p>
            <a:r>
              <a:rPr lang="en-US" dirty="0">
                <a:solidFill>
                  <a:schemeClr val="tx1"/>
                </a:solidFill>
              </a:rPr>
              <a:t>Continue building The </a:t>
            </a:r>
            <a:r>
              <a:rPr lang="en-US" dirty="0" err="1">
                <a:solidFill>
                  <a:schemeClr val="tx1"/>
                </a:solidFill>
              </a:rPr>
              <a:t>Nkemjika</a:t>
            </a:r>
            <a:r>
              <a:rPr lang="en-US" dirty="0">
                <a:solidFill>
                  <a:schemeClr val="tx1"/>
                </a:solidFill>
              </a:rPr>
              <a:t> brand</a:t>
            </a:r>
          </a:p>
          <a:p>
            <a:r>
              <a:rPr lang="en-US" dirty="0">
                <a:solidFill>
                  <a:schemeClr val="tx1"/>
                </a:solidFill>
              </a:rPr>
              <a:t>Spread to the entire 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2D616-ABBC-54D7-98CD-53092EB5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13A86-93A9-E06F-D3C5-694EFDDE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F5E0B-61E5-326A-8194-7FE759CB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3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7F7D86A-709E-4A26-9BC7-C9D9922F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521B9D-892F-43BE-890E-E7B53E614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D1E40A-ADD8-4074-BCF5-5ED160BB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074003-9298-4E7A-A670-65F191D8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E8DF02-3CCA-4B45-8EED-EA67DF9DC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4FEE2C-E55C-F643-DC35-122C18C2F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74" y="2067956"/>
            <a:ext cx="2530601" cy="34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551FD4-A90D-2295-64C6-DA6D3912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9" y="1032527"/>
            <a:ext cx="2530601" cy="239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1328A7-F915-3DA2-7668-3EA7D0C2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709" y="1036183"/>
            <a:ext cx="2530601" cy="2391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E6E46-4D10-7CA7-2C58-CD4593B6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179" y="1124908"/>
            <a:ext cx="2530602" cy="221427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5CD92-1F36-D93B-B825-3777F802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Nkemjika Development Foundation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58E5-7C3A-CF77-14FA-0C67B48B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Happiness Shared. . 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670B-BB6C-0D4D-03C2-0D596B60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B9BB2-96A4-E9D2-FC34-DCC9F9B172BE}"/>
              </a:ext>
            </a:extLst>
          </p:cNvPr>
          <p:cNvSpPr txBox="1"/>
          <p:nvPr/>
        </p:nvSpPr>
        <p:spPr>
          <a:xfrm>
            <a:off x="659003" y="748378"/>
            <a:ext cx="23203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 YOU!</a:t>
            </a:r>
          </a:p>
          <a:p>
            <a:pPr algn="ctr"/>
            <a:r>
              <a:rPr lang="en-US" sz="2800" b="1" dirty="0"/>
              <a:t>THANK YOU!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THANK YOU!</a:t>
            </a:r>
          </a:p>
          <a:p>
            <a:pPr algn="ctr"/>
            <a:r>
              <a:rPr lang="en-US" sz="2800" b="1" dirty="0">
                <a:solidFill>
                  <a:schemeClr val="accent3"/>
                </a:solidFill>
              </a:rPr>
              <a:t>THANK YOU!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THANK YOU!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THANK YOU!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THANK YOU!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THANK YOU!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THANK YOU!</a:t>
            </a:r>
          </a:p>
          <a:p>
            <a:pPr algn="ctr"/>
            <a:r>
              <a:rPr lang="en-US" sz="2800" b="1" dirty="0"/>
              <a:t>THANK YOU!</a:t>
            </a:r>
            <a:endParaRPr lang="en-NG" sz="2800" b="1" dirty="0"/>
          </a:p>
          <a:p>
            <a:pPr algn="ctr"/>
            <a:r>
              <a:rPr lang="en-US" sz="2800" b="1" dirty="0"/>
              <a:t>THANK YOU!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THANK YOU!</a:t>
            </a:r>
            <a:endParaRPr lang="en-NG" sz="2800" b="1" dirty="0">
              <a:solidFill>
                <a:srgbClr val="FF0000"/>
              </a:solidFill>
            </a:endParaRPr>
          </a:p>
          <a:p>
            <a:pPr algn="ctr"/>
            <a:endParaRPr lang="en-NG" b="1" dirty="0"/>
          </a:p>
        </p:txBody>
      </p:sp>
    </p:spTree>
    <p:extLst>
      <p:ext uri="{BB962C8B-B14F-4D97-AF65-F5344CB8AC3E}">
        <p14:creationId xmlns:p14="http://schemas.microsoft.com/office/powerpoint/2010/main" val="135243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216E-1549-0ADA-04B3-8485347A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223828"/>
            <a:ext cx="2692206" cy="365125"/>
          </a:xfrm>
        </p:spPr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4E46-A017-B0F8-9765-78E1D96A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DD3FD-1A14-1FD2-2554-5D1C0C5C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0D838-CB74-8746-E963-E986C436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206" y="134523"/>
            <a:ext cx="6588953" cy="65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pic>
        <p:nvPicPr>
          <p:cNvPr id="8" name="Picture 7" descr="A logo for a foundation&#10;&#10;Description automatically generated">
            <a:extLst>
              <a:ext uri="{FF2B5EF4-FFF2-40B4-BE49-F238E27FC236}">
                <a16:creationId xmlns:a16="http://schemas.microsoft.com/office/drawing/2014/main" id="{F9338B12-DF02-16CE-FCDE-A6CF7FFAE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20808" b="5902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94A52-B9DF-B7B4-30D5-7103BBFF5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N</a:t>
            </a:r>
            <a:r>
              <a:rPr lang="en-US" dirty="0" err="1"/>
              <a:t>kemjika</a:t>
            </a:r>
            <a:r>
              <a:rPr lang="en-US" dirty="0"/>
              <a:t> </a:t>
            </a:r>
            <a:br>
              <a:rPr lang="en-US" sz="4800" dirty="0"/>
            </a:br>
            <a:r>
              <a:rPr lang="en-US" sz="4800" dirty="0">
                <a:solidFill>
                  <a:srgbClr val="0070C0"/>
                </a:solidFill>
              </a:rPr>
              <a:t>d</a:t>
            </a:r>
            <a:r>
              <a:rPr lang="en-US" sz="4800" dirty="0"/>
              <a:t>evelopment </a:t>
            </a:r>
            <a:r>
              <a:rPr lang="en-US" sz="4800" dirty="0">
                <a:solidFill>
                  <a:srgbClr val="FF0000"/>
                </a:solidFill>
              </a:rPr>
              <a:t>f</a:t>
            </a:r>
            <a:r>
              <a:rPr lang="en-US" sz="4800" dirty="0"/>
              <a:t>oundation</a:t>
            </a:r>
            <a:endParaRPr lang="en-NG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61703-96DA-5EBA-CFE5-D3022C491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13079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18CF-3D2C-A3DB-49D1-6E7EE8424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N</a:t>
            </a:r>
            <a:r>
              <a:rPr lang="en-US" sz="3600" dirty="0" err="1"/>
              <a:t>kemjika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d</a:t>
            </a:r>
            <a:r>
              <a:rPr lang="en-US" sz="3600" dirty="0"/>
              <a:t>evelopment </a:t>
            </a:r>
            <a:r>
              <a:rPr lang="en-US" sz="3600" dirty="0">
                <a:solidFill>
                  <a:srgbClr val="FF0000"/>
                </a:solidFill>
              </a:rPr>
              <a:t>f</a:t>
            </a:r>
            <a:r>
              <a:rPr lang="en-US" sz="3600" dirty="0"/>
              <a:t>oundation</a:t>
            </a:r>
            <a:endParaRPr lang="en-NG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85A18-596C-8314-FE86-9A07867CB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Happiness shared is happiness multiplied. . .Keep spreading love!</a:t>
            </a:r>
            <a:endParaRPr lang="en-NG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18CF-3D2C-A3DB-49D1-6E7EE8424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882376"/>
            <a:ext cx="9705340" cy="97690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N</a:t>
            </a:r>
            <a:r>
              <a:rPr lang="en-US" sz="3600" dirty="0" err="1"/>
              <a:t>kemjika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d</a:t>
            </a:r>
            <a:r>
              <a:rPr lang="en-US" sz="3600" dirty="0"/>
              <a:t>evelopment </a:t>
            </a:r>
            <a:r>
              <a:rPr lang="en-US" sz="3600" dirty="0">
                <a:solidFill>
                  <a:srgbClr val="FF0000"/>
                </a:solidFill>
              </a:rPr>
              <a:t>f</a:t>
            </a:r>
            <a:r>
              <a:rPr lang="en-US" sz="3600" dirty="0"/>
              <a:t>oundation</a:t>
            </a:r>
            <a:endParaRPr lang="en-NG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85A18-596C-8314-FE86-9A07867CB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090" y="1859281"/>
            <a:ext cx="8767860" cy="55880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Overview</a:t>
            </a:r>
            <a:endParaRPr lang="en-NG" b="1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254B8-4C87-6F6D-9E6A-AD87A54C149A}"/>
              </a:ext>
            </a:extLst>
          </p:cNvPr>
          <p:cNvSpPr txBox="1"/>
          <p:nvPr/>
        </p:nvSpPr>
        <p:spPr>
          <a:xfrm>
            <a:off x="1483360" y="2804160"/>
            <a:ext cx="9705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Founded in 2222 by renowned mega serial entrepreneur and prominent political juggernaut, Evang. Michael </a:t>
            </a:r>
            <a:r>
              <a:rPr lang="en-US" dirty="0" err="1"/>
              <a:t>Ikoku</a:t>
            </a:r>
            <a:endParaRPr lang="en-US" dirty="0"/>
          </a:p>
          <a:p>
            <a:r>
              <a:rPr lang="en-US" dirty="0"/>
              <a:t>Mission -</a:t>
            </a:r>
          </a:p>
          <a:p>
            <a:r>
              <a:rPr lang="en-US" dirty="0"/>
              <a:t>Vision - </a:t>
            </a:r>
          </a:p>
          <a:p>
            <a:r>
              <a:rPr lang="en-US" dirty="0"/>
              <a:t>Five tenets:</a:t>
            </a:r>
          </a:p>
          <a:p>
            <a:pPr marL="342900" indent="-342900">
              <a:buAutoNum type="arabicPeriod"/>
            </a:pPr>
            <a:r>
              <a:rPr lang="en-US" dirty="0"/>
              <a:t>Poverty Alleviation</a:t>
            </a:r>
          </a:p>
          <a:p>
            <a:pPr marL="342900" indent="-342900">
              <a:buAutoNum type="arabicPeriod"/>
            </a:pPr>
            <a:r>
              <a:rPr lang="en-US" dirty="0"/>
              <a:t>Educational Empowerment</a:t>
            </a:r>
          </a:p>
          <a:p>
            <a:pPr marL="342900" indent="-342900">
              <a:buAutoNum type="arabicPeriod"/>
            </a:pPr>
            <a:r>
              <a:rPr lang="en-US" dirty="0"/>
              <a:t>Sociopolitical Enlightenment</a:t>
            </a:r>
          </a:p>
          <a:p>
            <a:pPr marL="342900" indent="-342900">
              <a:buAutoNum type="arabicPeriod"/>
            </a:pPr>
            <a:r>
              <a:rPr lang="en-US" dirty="0"/>
              <a:t>Social justice promotion</a:t>
            </a:r>
          </a:p>
          <a:p>
            <a:pPr marL="342900" indent="-342900">
              <a:buAutoNum type="arabicPeriod"/>
            </a:pPr>
            <a:r>
              <a:rPr lang="en-US" dirty="0"/>
              <a:t>Skill acquisition awareness</a:t>
            </a:r>
          </a:p>
          <a:p>
            <a:endParaRPr lang="en-US" dirty="0"/>
          </a:p>
          <a:p>
            <a:r>
              <a:rPr lang="en-US" dirty="0"/>
              <a:t>Focal areas for 2024-2029 – Food Security – Anti-drug Abuse Campaign – Anti-Gender Based Violence </a:t>
            </a:r>
            <a:r>
              <a:rPr lang="en-US" dirty="0" err="1"/>
              <a:t>Initiaves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42326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8FFB-322E-5647-7316-CDC5A0D0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(5 years, 3 goals, 1 target)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CA16-288F-8B55-A003-5954ED7C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Goals for 2024-2029 (Thematic areas):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b="1" dirty="0"/>
              <a:t>Food Security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b="1" dirty="0"/>
              <a:t>Anti-drug Abuse Campaigns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b="1" dirty="0"/>
              <a:t>Initiatives against Gender Based Violence</a:t>
            </a:r>
            <a:endParaRPr lang="en-NG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40B6-8763-4867-D7FE-AFA3DF2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ED4B-C808-2648-2D84-4D6A8123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93CB-FE82-A56C-1E80-906A3D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8FFB-322E-5647-7316-CDC5A0D0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(5 years, 3 goals, 1 target)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CA16-288F-8B55-A003-5954ED7C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One Target:</a:t>
            </a:r>
          </a:p>
          <a:p>
            <a:pPr marL="274320" lvl="1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Happiness shared. . . 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b="1" dirty="0"/>
              <a:t>Food Security – Imo citizens (pilot); South East (long term)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b="1" dirty="0"/>
              <a:t>Anti-drug Abuse Campaigns – South East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b="1" dirty="0"/>
              <a:t>Initiatives against Gender Based Violence – Imo state citizens</a:t>
            </a:r>
            <a:endParaRPr lang="en-NG" sz="4000" b="1" dirty="0"/>
          </a:p>
          <a:p>
            <a:pPr marL="274320" lvl="1" indent="0">
              <a:buNone/>
            </a:pP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40B6-8763-4867-D7FE-AFA3DF2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54116" y="6223828"/>
            <a:ext cx="4099564" cy="365125"/>
          </a:xfrm>
        </p:spPr>
        <p:txBody>
          <a:bodyPr/>
          <a:lstStyle/>
          <a:p>
            <a:r>
              <a:rPr lang="en-NG" b="1">
                <a:solidFill>
                  <a:srgbClr val="00B050"/>
                </a:solidFill>
              </a:rPr>
              <a:t>Nkemjika Development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93CB-FE82-A56C-1E80-906A3D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065B-8A8F-339A-88F6-9C1FDF30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3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8FFB-322E-5647-7316-CDC5A0D0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(5 years, 3 goals, 1 target)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CA16-288F-8B55-A003-5954ED7C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One Target:</a:t>
            </a:r>
          </a:p>
          <a:p>
            <a:pPr marL="274320" lvl="1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Happiness shared. . . 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b="1" dirty="0"/>
              <a:t>Food Security – Imo citizens (pilot); South East (long term)</a:t>
            </a:r>
          </a:p>
          <a:p>
            <a:pPr lvl="3"/>
            <a:endParaRPr lang="en-US" sz="2400" dirty="0">
              <a:solidFill>
                <a:schemeClr val="tx1"/>
              </a:solidFill>
            </a:endParaRP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Citizen enlightenment and awareness campaign via radio and social media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Emergency Distribution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Agricultural Education (workshops &amp; seminars)</a:t>
            </a: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Cultivation and small-scale farming initiatives</a:t>
            </a:r>
          </a:p>
          <a:p>
            <a:pPr marL="274320" lvl="1" indent="0">
              <a:buNone/>
            </a:pP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40B6-8763-4867-D7FE-AFA3DF2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ED4B-C808-2648-2D84-4D6A8123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93CB-FE82-A56C-1E80-906A3D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6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8FFB-322E-5647-7316-CDC5A0D0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(5 years, 3 goals, 1 target)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CA16-288F-8B55-A003-5954ED7C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One Target:</a:t>
            </a:r>
          </a:p>
          <a:p>
            <a:pPr marL="274320" lvl="1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Happiness shared. . . </a:t>
            </a:r>
          </a:p>
          <a:p>
            <a:pPr marL="274320" lvl="1" indent="0">
              <a:buNone/>
            </a:pPr>
            <a:r>
              <a:rPr lang="en-US" sz="4000" b="1" dirty="0"/>
              <a:t>2. Anti-drug Abuse Campaigns – South East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Media sensitization and awareness campaign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Workshops in collaboration with other entities (E.g. NDLEA)</a:t>
            </a:r>
          </a:p>
          <a:p>
            <a:pPr marL="274320" lvl="1" indent="0">
              <a:buNone/>
            </a:pP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40B6-8763-4867-D7FE-AFA3DF2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G"/>
              <a:t>Nkemjika Development Foundation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ED4B-C808-2648-2D84-4D6A8123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Happiness Shared. . 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93CB-FE82-A56C-1E80-906A3D13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74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289</TotalTime>
  <Words>640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Corbel</vt:lpstr>
      <vt:lpstr>Basis</vt:lpstr>
      <vt:lpstr>PowerPoint Presentation</vt:lpstr>
      <vt:lpstr>PowerPoint Presentation</vt:lpstr>
      <vt:lpstr>Nkemjika  development foundation</vt:lpstr>
      <vt:lpstr>Nkemjika development foundation</vt:lpstr>
      <vt:lpstr>Nkemjika development foundation</vt:lpstr>
      <vt:lpstr>2024-2029 (5 years, 3 goals, 1 target)</vt:lpstr>
      <vt:lpstr>2024-2029 (5 years, 3 goals, 1 target)</vt:lpstr>
      <vt:lpstr>2024-2029 (5 years, 3 goals, 1 target)</vt:lpstr>
      <vt:lpstr>2024-2029 (5 years, 3 goals, 1 target)</vt:lpstr>
      <vt:lpstr>2024-2029 (5 years, 3 goals, 1 target)</vt:lpstr>
      <vt:lpstr>PowerPoint Presentation</vt:lpstr>
      <vt:lpstr>PowerPoint Presentation</vt:lpstr>
      <vt:lpstr>Fundraising Target of N100m in 5 years</vt:lpstr>
      <vt:lpstr>To Do List</vt:lpstr>
      <vt:lpstr>THE REAL DEAL!?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Ijeoma Nwafor</dc:creator>
  <cp:lastModifiedBy>Ijeoma Nwafor</cp:lastModifiedBy>
  <cp:revision>2</cp:revision>
  <dcterms:created xsi:type="dcterms:W3CDTF">2024-06-24T13:12:58Z</dcterms:created>
  <dcterms:modified xsi:type="dcterms:W3CDTF">2024-07-26T14:27:02Z</dcterms:modified>
</cp:coreProperties>
</file>